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5" r:id="rId1"/>
  </p:sldMasterIdLst>
  <p:notesMasterIdLst>
    <p:notesMasterId r:id="rId15"/>
  </p:notesMasterIdLst>
  <p:sldIdLst>
    <p:sldId id="261" r:id="rId2"/>
    <p:sldId id="262" r:id="rId3"/>
    <p:sldId id="263" r:id="rId4"/>
    <p:sldId id="265" r:id="rId5"/>
    <p:sldId id="266" r:id="rId6"/>
    <p:sldId id="267" r:id="rId7"/>
    <p:sldId id="268" r:id="rId8"/>
    <p:sldId id="270" r:id="rId9"/>
    <p:sldId id="271" r:id="rId10"/>
    <p:sldId id="275" r:id="rId11"/>
    <p:sldId id="269" r:id="rId12"/>
    <p:sldId id="276" r:id="rId13"/>
    <p:sldId id="27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78846"/>
  </p:normalViewPr>
  <p:slideViewPr>
    <p:cSldViewPr snapToGrid="0" snapToObjects="1">
      <p:cViewPr>
        <p:scale>
          <a:sx n="78" d="100"/>
          <a:sy n="78" d="100"/>
        </p:scale>
        <p:origin x="-1794" y="-3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A781E-B499-8645-99DE-1D2C8BBCFAB7}" type="datetimeFigureOut">
              <a:rPr lang="en-US" smtClean="0"/>
              <a:t>4/27/2018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C8360-30E8-8241-8075-A7E659BC502F}" type="slidenum">
              <a:rPr lang="en-US" smtClean="0"/>
              <a:t>‹#›</a:t>
            </a:fld>
            <a:endParaRPr lang="en-US"/>
          </a:p>
        </p:txBody>
      </p:sp>
    </p:spTree>
    <p:extLst>
      <p:ext uri="{BB962C8B-B14F-4D97-AF65-F5344CB8AC3E}">
        <p14:creationId xmlns:p14="http://schemas.microsoft.com/office/powerpoint/2010/main" val="836380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Community Based</a:t>
            </a:r>
            <a:r>
              <a:rPr lang="en-US" baseline="0" dirty="0" smtClean="0"/>
              <a:t> Participatory Research is a research design model in which researchers develop partnerships with communities and collaborate with one another to achieve a community oriented-goal. </a:t>
            </a:r>
          </a:p>
          <a:p>
            <a:r>
              <a:rPr lang="en-US" baseline="0" dirty="0" smtClean="0"/>
              <a:t>In CBPR, leaders in the community work closely with researchers in all stages of the research process:</a:t>
            </a:r>
          </a:p>
          <a:p>
            <a:r>
              <a:rPr lang="en-US" baseline="0" dirty="0" smtClean="0"/>
              <a:t>	need community leaders to DETERMINE a goal</a:t>
            </a:r>
          </a:p>
          <a:p>
            <a:r>
              <a:rPr lang="en-US" baseline="0" dirty="0" smtClean="0"/>
              <a:t>	need community leaders to IMPLEMENT interventions/methods/strategies</a:t>
            </a:r>
          </a:p>
          <a:p>
            <a:r>
              <a:rPr lang="en-US" baseline="0" dirty="0" smtClean="0"/>
              <a:t>	need community leaders to HELP REPORT observations + outcomes</a:t>
            </a:r>
          </a:p>
          <a:p>
            <a:r>
              <a:rPr lang="en-US" baseline="0" dirty="0" smtClean="0"/>
              <a:t>	MOST IMPORTANTLY, need community leaders to COMMUNICATE WHAT’S WORKING and WHAT’S NOT working in order 	to direct/redirect the project in the right direction.</a:t>
            </a:r>
          </a:p>
          <a:p>
            <a:r>
              <a:rPr lang="en-US" baseline="0" dirty="0" smtClean="0"/>
              <a:t>This is a slightly less conventional research model because of its flexibility.</a:t>
            </a:r>
          </a:p>
          <a:p>
            <a:r>
              <a:rPr lang="en-US" baseline="0" dirty="0" smtClean="0"/>
              <a:t>	Researchers have a subjective involvement in the initiatives/projects</a:t>
            </a:r>
          </a:p>
          <a:p>
            <a:r>
              <a:rPr lang="en-US" baseline="0" dirty="0" smtClean="0"/>
              <a:t>	Can make changes/alterations, as necessary</a:t>
            </a:r>
            <a:endParaRPr lang="en-US" dirty="0"/>
          </a:p>
        </p:txBody>
      </p:sp>
      <p:sp>
        <p:nvSpPr>
          <p:cNvPr id="4" name="Slide Number Placeholder 3"/>
          <p:cNvSpPr>
            <a:spLocks noGrp="1"/>
          </p:cNvSpPr>
          <p:nvPr>
            <p:ph type="sldNum" sz="quarter" idx="10"/>
          </p:nvPr>
        </p:nvSpPr>
        <p:spPr/>
        <p:txBody>
          <a:bodyPr/>
          <a:lstStyle/>
          <a:p>
            <a:fld id="{C633DBB7-F1E6-EB47-B523-D96E3461B915}" type="slidenum">
              <a:rPr lang="en-US" smtClean="0"/>
              <a:t>2</a:t>
            </a:fld>
            <a:endParaRPr lang="en-US"/>
          </a:p>
        </p:txBody>
      </p:sp>
    </p:spTree>
    <p:extLst>
      <p:ext uri="{BB962C8B-B14F-4D97-AF65-F5344CB8AC3E}">
        <p14:creationId xmlns:p14="http://schemas.microsoft.com/office/powerpoint/2010/main" val="95043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dirty="0" smtClean="0"/>
              <a:t>At the end of each visit, when the kids go off</a:t>
            </a:r>
            <a:r>
              <a:rPr lang="en-US" baseline="0" dirty="0" smtClean="0"/>
              <a:t> to eat lunch, I have a brief discussion with the teacher about how the day went. These discussions are mostly about whether or not there were behavioral issues, students’ general overall performance, specific students who improved or struggled, and general observations about the students.</a:t>
            </a:r>
          </a:p>
          <a:p>
            <a:pPr marL="0" indent="0">
              <a:buFont typeface="Arial" charset="0"/>
              <a:buNone/>
            </a:pPr>
            <a:endParaRPr lang="en-US" dirty="0" smtClean="0"/>
          </a:p>
          <a:p>
            <a:pPr marL="0" indent="0">
              <a:buFont typeface="Arial" charset="0"/>
              <a:buNone/>
            </a:pPr>
            <a:r>
              <a:rPr lang="en-US" dirty="0" smtClean="0"/>
              <a:t>On</a:t>
            </a:r>
            <a:r>
              <a:rPr lang="en-US" baseline="0" dirty="0" smtClean="0"/>
              <a:t> Mondays, when I visit the school, t</a:t>
            </a:r>
            <a:r>
              <a:rPr lang="en-US" dirty="0" smtClean="0"/>
              <a:t>he</a:t>
            </a:r>
            <a:r>
              <a:rPr lang="en-US" baseline="0" dirty="0" smtClean="0"/>
              <a:t> rotations that the groups work in pertain to reading and writing. So, naturally we would discuss ways in which we could help the students in these domains.</a:t>
            </a:r>
          </a:p>
          <a:p>
            <a:pPr marL="0" indent="0">
              <a:buFont typeface="Arial" charset="0"/>
              <a:buNone/>
            </a:pPr>
            <a:endParaRPr lang="en-US" baseline="0" dirty="0" smtClean="0"/>
          </a:p>
          <a:p>
            <a:pPr marL="0" indent="0">
              <a:buFont typeface="Arial" charset="0"/>
              <a:buNone/>
            </a:pPr>
            <a:r>
              <a:rPr lang="en-US" baseline="0" dirty="0" smtClean="0"/>
              <a:t>One of the issues we both agreed on that could use greater attention was the students’ omission of vowels when spelling words (primarily three letter words).</a:t>
            </a:r>
          </a:p>
          <a:p>
            <a:pPr marL="0" indent="0">
              <a:buFont typeface="Arial" charset="0"/>
              <a:buNone/>
            </a:pPr>
            <a:endParaRPr lang="en-US" baseline="0" dirty="0" smtClean="0"/>
          </a:p>
          <a:p>
            <a:pPr marL="0" indent="0">
              <a:buFont typeface="Arial" charset="0"/>
              <a:buNone/>
            </a:pPr>
            <a:r>
              <a:rPr lang="en-US" baseline="0" dirty="0" smtClean="0"/>
              <a:t>The class has been working with the “break-it-down” technique all year (which is a largely auditory method), but students were still struggling. [DESCIBE BREAK IT DOWN TECHNIQUE]</a:t>
            </a:r>
          </a:p>
          <a:p>
            <a:pPr marL="0" indent="0">
              <a:buFont typeface="Arial" charset="0"/>
              <a:buNone/>
            </a:pPr>
            <a:endParaRPr lang="en-US" baseline="0" dirty="0" smtClean="0"/>
          </a:p>
          <a:p>
            <a:pPr marL="0" indent="0">
              <a:buFont typeface="Arial" charset="0"/>
              <a:buNone/>
            </a:pPr>
            <a:r>
              <a:rPr lang="en-US" baseline="0" dirty="0" smtClean="0"/>
              <a:t>We thought that it would be a good idea to try and convey the idea of vowels b/w consonants through a visual medium.</a:t>
            </a:r>
            <a:endParaRPr lang="en-US" dirty="0" smtClean="0"/>
          </a:p>
        </p:txBody>
      </p:sp>
      <p:sp>
        <p:nvSpPr>
          <p:cNvPr id="4" name="Slide Number Placeholder 3"/>
          <p:cNvSpPr>
            <a:spLocks noGrp="1"/>
          </p:cNvSpPr>
          <p:nvPr>
            <p:ph type="sldNum" sz="quarter" idx="10"/>
          </p:nvPr>
        </p:nvSpPr>
        <p:spPr/>
        <p:txBody>
          <a:bodyPr/>
          <a:lstStyle/>
          <a:p>
            <a:fld id="{C633DBB7-F1E6-EB47-B523-D96E3461B915}" type="slidenum">
              <a:rPr lang="en-US" smtClean="0"/>
              <a:t>3</a:t>
            </a:fld>
            <a:endParaRPr lang="en-US"/>
          </a:p>
        </p:txBody>
      </p:sp>
    </p:spTree>
    <p:extLst>
      <p:ext uri="{BB962C8B-B14F-4D97-AF65-F5344CB8AC3E}">
        <p14:creationId xmlns:p14="http://schemas.microsoft.com/office/powerpoint/2010/main" val="204945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trends</a:t>
            </a:r>
            <a:r>
              <a:rPr lang="en-US" baseline="0" dirty="0" smtClean="0"/>
              <a:t> that we discussed in these meetings were the following:</a:t>
            </a:r>
          </a:p>
          <a:p>
            <a:r>
              <a:rPr lang="en-US" baseline="0" dirty="0" smtClean="0"/>
              <a:t>	Lack of structure + Concentration at the Word/Writing Center</a:t>
            </a:r>
          </a:p>
          <a:p>
            <a:r>
              <a:rPr lang="en-US" baseline="0" dirty="0" smtClean="0"/>
              <a:t>	Misspelling words through the omission of vowels</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C633DBB7-F1E6-EB47-B523-D96E3461B915}" type="slidenum">
              <a:rPr lang="en-US" smtClean="0"/>
              <a:t>4</a:t>
            </a:fld>
            <a:endParaRPr lang="en-US"/>
          </a:p>
        </p:txBody>
      </p:sp>
    </p:spTree>
    <p:extLst>
      <p:ext uri="{BB962C8B-B14F-4D97-AF65-F5344CB8AC3E}">
        <p14:creationId xmlns:p14="http://schemas.microsoft.com/office/powerpoint/2010/main" val="1622441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Compared to the first week, students did not erase the white</a:t>
            </a:r>
            <a:r>
              <a:rPr lang="en-US" baseline="0" dirty="0" smtClean="0"/>
              <a:t> board as often after spelling words, so it was easier to see the total number of words, and those correctly spelled.</a:t>
            </a:r>
            <a:endParaRPr lang="en-US" dirty="0"/>
          </a:p>
        </p:txBody>
      </p:sp>
      <p:sp>
        <p:nvSpPr>
          <p:cNvPr id="4" name="Slide Number Placeholder 3"/>
          <p:cNvSpPr>
            <a:spLocks noGrp="1"/>
          </p:cNvSpPr>
          <p:nvPr>
            <p:ph type="sldNum" sz="quarter" idx="10"/>
          </p:nvPr>
        </p:nvSpPr>
        <p:spPr/>
        <p:txBody>
          <a:bodyPr/>
          <a:lstStyle/>
          <a:p>
            <a:fld id="{678C8360-30E8-8241-8075-A7E659BC502F}" type="slidenum">
              <a:rPr lang="en-US" smtClean="0"/>
              <a:t>12</a:t>
            </a:fld>
            <a:endParaRPr lang="en-US"/>
          </a:p>
        </p:txBody>
      </p:sp>
    </p:spTree>
    <p:extLst>
      <p:ext uri="{BB962C8B-B14F-4D97-AF65-F5344CB8AC3E}">
        <p14:creationId xmlns:p14="http://schemas.microsoft.com/office/powerpoint/2010/main" val="172607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DCF69BD-2EB4-E040-84FF-95E8EAD2D51C}" type="datetimeFigureOut">
              <a:rPr lang="en-US" smtClean="0"/>
              <a:t>4/27/2018</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CCE0356-BC23-6C41-BDF5-2B0AC23DB0FA}"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176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CF69BD-2EB4-E040-84FF-95E8EAD2D51C}" type="datetimeFigureOut">
              <a:rPr lang="en-US" smtClean="0"/>
              <a:t>4/27/2018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E0356-BC23-6C41-BDF5-2B0AC23DB0F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17422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CF69BD-2EB4-E040-84FF-95E8EAD2D51C}" type="datetimeFigureOut">
              <a:rPr lang="en-US" smtClean="0"/>
              <a:t>4/27/2018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E0356-BC23-6C41-BDF5-2B0AC23DB0FA}"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577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DCF69BD-2EB4-E040-84FF-95E8EAD2D51C}" type="datetimeFigureOut">
              <a:rPr lang="en-US" smtClean="0"/>
              <a:t>4/27/2018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E0356-BC23-6C41-BDF5-2B0AC23DB0FA}"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196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DCF69BD-2EB4-E040-84FF-95E8EAD2D51C}" type="datetimeFigureOut">
              <a:rPr lang="en-US" smtClean="0"/>
              <a:t>4/27/2018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CE0356-BC23-6C41-BDF5-2B0AC23DB0FA}"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9883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DCF69BD-2EB4-E040-84FF-95E8EAD2D51C}" type="datetimeFigureOut">
              <a:rPr lang="en-US" smtClean="0"/>
              <a:t>4/27/2018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CE0356-BC23-6C41-BDF5-2B0AC23DB0FA}"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5863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69BD-2EB4-E040-84FF-95E8EAD2D51C}" type="datetimeFigureOut">
              <a:rPr lang="en-US" smtClean="0"/>
              <a:t>4/27/2018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CE0356-BC23-6C41-BDF5-2B0AC23DB0FA}" type="slidenum">
              <a:rPr lang="en-US" smtClean="0"/>
              <a:t>‹#›</a:t>
            </a:fld>
            <a:endParaRPr lang="en-US"/>
          </a:p>
        </p:txBody>
      </p:sp>
    </p:spTree>
    <p:extLst>
      <p:ext uri="{BB962C8B-B14F-4D97-AF65-F5344CB8AC3E}">
        <p14:creationId xmlns:p14="http://schemas.microsoft.com/office/powerpoint/2010/main" val="679420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CF69BD-2EB4-E040-84FF-95E8EAD2D51C}" type="datetimeFigureOut">
              <a:rPr lang="en-US" smtClean="0"/>
              <a:t>4/27/2018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E0356-BC23-6C41-BDF5-2B0AC23DB0FA}"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5453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DCF69BD-2EB4-E040-84FF-95E8EAD2D51C}" type="datetimeFigureOut">
              <a:rPr lang="en-US" smtClean="0"/>
              <a:t>4/27/2018</a:t>
            </a:fld>
            <a:endParaRPr lang="en-US"/>
          </a:p>
        </p:txBody>
      </p:sp>
      <p:sp>
        <p:nvSpPr>
          <p:cNvPr id="6" name="Footer Placeholder 5"/>
          <p:cNvSpPr>
            <a:spLocks noGrp="1"/>
          </p:cNvSpPr>
          <p:nvPr>
            <p:ph type="ftr" sz="quarter" idx="11"/>
          </p:nvPr>
        </p:nvSpPr>
        <p:spPr>
          <a:xfrm>
            <a:off x="1447382" y="318640"/>
            <a:ext cx="5541004" cy="320931"/>
          </a:xfrm>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ECCE0356-BC23-6C41-BDF5-2B0AC23DB0FA}"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9575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CF69BD-2EB4-E040-84FF-95E8EAD2D51C}" type="datetimeFigureOut">
              <a:rPr lang="en-US" smtClean="0"/>
              <a:t>4/27/2018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E0356-BC23-6C41-BDF5-2B0AC23DB0FA}"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0935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CF69BD-2EB4-E040-84FF-95E8EAD2D51C}" type="datetimeFigureOut">
              <a:rPr lang="en-US" smtClean="0"/>
              <a:t>4/27/2018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E0356-BC23-6C41-BDF5-2B0AC23DB0FA}"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5296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DCF69BD-2EB4-E040-84FF-95E8EAD2D51C}" type="datetimeFigureOut">
              <a:rPr lang="en-US" smtClean="0"/>
              <a:t>4/27/2018</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CCE0356-BC23-6C41-BDF5-2B0AC23DB0FA}"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255173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“I” See “U”</a:t>
            </a:r>
            <a:endParaRPr lang="en-US" dirty="0"/>
          </a:p>
        </p:txBody>
      </p:sp>
      <p:sp>
        <p:nvSpPr>
          <p:cNvPr id="3" name="Subtitle 2"/>
          <p:cNvSpPr>
            <a:spLocks noGrp="1"/>
          </p:cNvSpPr>
          <p:nvPr>
            <p:ph type="subTitle" idx="1"/>
          </p:nvPr>
        </p:nvSpPr>
        <p:spPr/>
        <p:txBody>
          <a:bodyPr/>
          <a:lstStyle/>
          <a:p>
            <a:r>
              <a:rPr lang="en-US" dirty="0" smtClean="0"/>
              <a:t>Corey Gitman</a:t>
            </a:r>
            <a:endParaRPr lang="en-US" dirty="0"/>
          </a:p>
        </p:txBody>
      </p:sp>
    </p:spTree>
    <p:extLst>
      <p:ext uri="{BB962C8B-B14F-4D97-AF65-F5344CB8AC3E}">
        <p14:creationId xmlns:p14="http://schemas.microsoft.com/office/powerpoint/2010/main" val="884875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Community-Based Participatory Research (CBPR)</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A </a:t>
            </a:r>
            <a:r>
              <a:rPr lang="en-US" sz="2800" i="1" dirty="0" smtClean="0"/>
              <a:t>collaborative</a:t>
            </a:r>
            <a:r>
              <a:rPr lang="en-US" sz="2800" dirty="0" smtClean="0"/>
              <a:t> research design model for researchers and partners/communities</a:t>
            </a:r>
          </a:p>
          <a:p>
            <a:pPr lvl="1"/>
            <a:r>
              <a:rPr lang="en-US" sz="2800" dirty="0" smtClean="0"/>
              <a:t>Partners participate in all parts of the research process</a:t>
            </a:r>
          </a:p>
          <a:p>
            <a:r>
              <a:rPr lang="en-US" sz="2800" dirty="0" smtClean="0"/>
              <a:t>Designed </a:t>
            </a:r>
            <a:r>
              <a:rPr lang="en-US" sz="2800" dirty="0"/>
              <a:t>to achieve community-oriented goal</a:t>
            </a:r>
          </a:p>
          <a:p>
            <a:r>
              <a:rPr lang="en-US" sz="2800" dirty="0" smtClean="0"/>
              <a:t>More flexible form of research that is willing to adapt to new circumstances and community input</a:t>
            </a:r>
          </a:p>
          <a:p>
            <a:pPr lvl="1"/>
            <a:endParaRPr lang="en-US" dirty="0" smtClean="0"/>
          </a:p>
        </p:txBody>
      </p:sp>
    </p:spTree>
    <p:extLst>
      <p:ext uri="{BB962C8B-B14F-4D97-AF65-F5344CB8AC3E}">
        <p14:creationId xmlns:p14="http://schemas.microsoft.com/office/powerpoint/2010/main" val="781466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Collaborative Effort</a:t>
            </a:r>
            <a:endParaRPr lang="en-US" dirty="0"/>
          </a:p>
        </p:txBody>
      </p:sp>
      <p:sp>
        <p:nvSpPr>
          <p:cNvPr id="3" name="Content Placeholder 2"/>
          <p:cNvSpPr>
            <a:spLocks noGrp="1"/>
          </p:cNvSpPr>
          <p:nvPr>
            <p:ph idx="1"/>
          </p:nvPr>
        </p:nvSpPr>
        <p:spPr>
          <a:xfrm>
            <a:off x="1451579" y="2354940"/>
            <a:ext cx="9603275" cy="2910229"/>
          </a:xfrm>
        </p:spPr>
        <p:txBody>
          <a:bodyPr>
            <a:normAutofit/>
          </a:bodyPr>
          <a:lstStyle/>
          <a:p>
            <a:r>
              <a:rPr lang="en-US" sz="2800" dirty="0" smtClean="0"/>
              <a:t>The teacher and I would have debriefings at the end of each visit</a:t>
            </a:r>
          </a:p>
          <a:p>
            <a:r>
              <a:rPr lang="en-US" sz="2800" dirty="0" smtClean="0"/>
              <a:t>Based on our discussions we identified the matters we believed needed the greatest attention</a:t>
            </a:r>
          </a:p>
          <a:p>
            <a:r>
              <a:rPr lang="en-US" sz="2800" dirty="0" smtClean="0"/>
              <a:t>Sought to address multiple issues simultaneously</a:t>
            </a:r>
          </a:p>
        </p:txBody>
      </p:sp>
    </p:spTree>
    <p:extLst>
      <p:ext uri="{BB962C8B-B14F-4D97-AF65-F5344CB8AC3E}">
        <p14:creationId xmlns:p14="http://schemas.microsoft.com/office/powerpoint/2010/main" val="1814628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Problematic Trends </a:t>
            </a:r>
            <a:endParaRPr lang="en-US" dirty="0"/>
          </a:p>
        </p:txBody>
      </p:sp>
      <p:sp>
        <p:nvSpPr>
          <p:cNvPr id="3" name="Content Placeholder 2"/>
          <p:cNvSpPr>
            <a:spLocks noGrp="1"/>
          </p:cNvSpPr>
          <p:nvPr>
            <p:ph idx="1"/>
          </p:nvPr>
        </p:nvSpPr>
        <p:spPr>
          <a:xfrm>
            <a:off x="1451579" y="2472925"/>
            <a:ext cx="9603275" cy="2541520"/>
          </a:xfrm>
        </p:spPr>
        <p:txBody>
          <a:bodyPr anchor="t">
            <a:noAutofit/>
          </a:bodyPr>
          <a:lstStyle/>
          <a:p>
            <a:r>
              <a:rPr lang="en-US" sz="2800" dirty="0" smtClean="0"/>
              <a:t>Lack of engagement</a:t>
            </a:r>
            <a:endParaRPr lang="en-US" sz="2800" dirty="0"/>
          </a:p>
          <a:p>
            <a:r>
              <a:rPr lang="en-US" sz="2800" dirty="0" smtClean="0"/>
              <a:t>Misspelling words through omission or misplacement of vowels</a:t>
            </a:r>
          </a:p>
          <a:p>
            <a:pPr lvl="1"/>
            <a:r>
              <a:rPr lang="en-US" sz="2800" dirty="0" smtClean="0"/>
              <a:t>However, competent at determining consonants</a:t>
            </a:r>
          </a:p>
          <a:p>
            <a:pPr lvl="1"/>
            <a:r>
              <a:rPr lang="en-US" sz="2800" dirty="0" smtClean="0"/>
              <a:t>Ex: “PIN” </a:t>
            </a:r>
            <a:r>
              <a:rPr lang="en-US" sz="2800" dirty="0" smtClean="0">
                <a:sym typeface="Wingdings"/>
              </a:rPr>
              <a:t> “PN” or “PNI”</a:t>
            </a:r>
            <a:endParaRPr lang="en-US" sz="2800" dirty="0" smtClean="0"/>
          </a:p>
          <a:p>
            <a:r>
              <a:rPr lang="en-US" sz="2800" dirty="0" smtClean="0"/>
              <a:t>Need for validation (especially while spelling)</a:t>
            </a:r>
          </a:p>
          <a:p>
            <a:endParaRPr lang="en-US" sz="2800" dirty="0"/>
          </a:p>
          <a:p>
            <a:endParaRPr lang="en-US" sz="2800" dirty="0" smtClean="0"/>
          </a:p>
          <a:p>
            <a:endParaRPr lang="en-US" sz="2800" dirty="0"/>
          </a:p>
          <a:p>
            <a:endParaRPr lang="en-US" sz="2800" dirty="0"/>
          </a:p>
        </p:txBody>
      </p:sp>
    </p:spTree>
    <p:extLst>
      <p:ext uri="{BB962C8B-B14F-4D97-AF65-F5344CB8AC3E}">
        <p14:creationId xmlns:p14="http://schemas.microsoft.com/office/powerpoint/2010/main" val="5016062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a:xfrm>
            <a:off x="1451579" y="2015732"/>
            <a:ext cx="9603275" cy="3824629"/>
          </a:xfrm>
        </p:spPr>
        <p:txBody>
          <a:bodyPr anchor="t">
            <a:noAutofit/>
          </a:bodyPr>
          <a:lstStyle/>
          <a:p>
            <a:r>
              <a:rPr lang="en-US" sz="2800" dirty="0" smtClean="0"/>
              <a:t>Provide structure at rotation center</a:t>
            </a:r>
          </a:p>
          <a:p>
            <a:r>
              <a:rPr lang="en-US" sz="2800" dirty="0" smtClean="0"/>
              <a:t>Engage students and promote learned skills</a:t>
            </a:r>
          </a:p>
          <a:p>
            <a:r>
              <a:rPr lang="en-US" sz="2800" dirty="0" smtClean="0"/>
              <a:t>Familiarize students with vowel phonemes through a new medium</a:t>
            </a:r>
          </a:p>
          <a:p>
            <a:r>
              <a:rPr lang="en-US" sz="2800" dirty="0" smtClean="0"/>
              <a:t>Consonant, Vowel, Consonant (CVC)</a:t>
            </a:r>
          </a:p>
          <a:p>
            <a:r>
              <a:rPr lang="en-US" sz="2800" dirty="0" smtClean="0"/>
              <a:t>Promote self-sufficiency &amp; independence</a:t>
            </a:r>
          </a:p>
          <a:p>
            <a:endParaRPr lang="en-US" sz="2600" dirty="0"/>
          </a:p>
        </p:txBody>
      </p:sp>
    </p:spTree>
    <p:extLst>
      <p:ext uri="{BB962C8B-B14F-4D97-AF65-F5344CB8AC3E}">
        <p14:creationId xmlns:p14="http://schemas.microsoft.com/office/powerpoint/2010/main" val="1780676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See “U”</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6631991" y="1305363"/>
            <a:ext cx="5801784" cy="4351338"/>
          </a:xfrm>
        </p:spPr>
      </p:pic>
      <p:sp>
        <p:nvSpPr>
          <p:cNvPr id="7" name="TextBox 6"/>
          <p:cNvSpPr txBox="1"/>
          <p:nvPr/>
        </p:nvSpPr>
        <p:spPr>
          <a:xfrm>
            <a:off x="1150884" y="2537708"/>
            <a:ext cx="4984446" cy="2677656"/>
          </a:xfrm>
          <a:prstGeom prst="rect">
            <a:avLst/>
          </a:prstGeom>
          <a:noFill/>
        </p:spPr>
        <p:txBody>
          <a:bodyPr wrap="square" rtlCol="0" anchor="ctr">
            <a:spAutoFit/>
          </a:bodyPr>
          <a:lstStyle/>
          <a:p>
            <a:r>
              <a:rPr lang="en-US" sz="2800" dirty="0" smtClean="0"/>
              <a:t>Two components to the project:</a:t>
            </a:r>
          </a:p>
          <a:p>
            <a:pPr marL="285750" indent="-285750">
              <a:buFont typeface="Arial" charset="0"/>
              <a:buChar char="•"/>
            </a:pPr>
            <a:endParaRPr lang="en-US" sz="2800" dirty="0"/>
          </a:p>
          <a:p>
            <a:pPr marL="514350" indent="-514350">
              <a:buFont typeface="+mj-lt"/>
              <a:buAutoNum type="arabicPeriod"/>
            </a:pPr>
            <a:r>
              <a:rPr lang="en-US" sz="2800" dirty="0" smtClean="0"/>
              <a:t>Mirrors </a:t>
            </a:r>
            <a:r>
              <a:rPr lang="en-US" sz="2800" dirty="0" smtClean="0">
                <a:sym typeface="Wingdings"/>
              </a:rPr>
              <a:t> Identification</a:t>
            </a:r>
          </a:p>
          <a:p>
            <a:pPr marL="514350" indent="-514350">
              <a:buFont typeface="+mj-lt"/>
              <a:buAutoNum type="arabicPeriod"/>
            </a:pPr>
            <a:endParaRPr lang="en-US" sz="2800" dirty="0" smtClean="0"/>
          </a:p>
          <a:p>
            <a:pPr marL="514350" indent="-514350">
              <a:buFont typeface="+mj-lt"/>
              <a:buAutoNum type="arabicPeriod"/>
            </a:pPr>
            <a:r>
              <a:rPr lang="en-US" sz="2800" dirty="0" smtClean="0"/>
              <a:t>Chart </a:t>
            </a:r>
            <a:r>
              <a:rPr lang="en-US" sz="2800" dirty="0" smtClean="0">
                <a:sym typeface="Wingdings"/>
              </a:rPr>
              <a:t> Reference</a:t>
            </a:r>
            <a:endParaRPr lang="en-US" sz="2800" dirty="0" smtClean="0"/>
          </a:p>
          <a:p>
            <a:pPr marL="742950" lvl="1" indent="-285750">
              <a:buFont typeface="Arial" charset="0"/>
              <a:buChar char="•"/>
            </a:pPr>
            <a:endParaRPr lang="en-US" sz="2800" dirty="0" smtClean="0"/>
          </a:p>
        </p:txBody>
      </p:sp>
    </p:spTree>
    <p:extLst>
      <p:ext uri="{BB962C8B-B14F-4D97-AF65-F5344CB8AC3E}">
        <p14:creationId xmlns:p14="http://schemas.microsoft.com/office/powerpoint/2010/main" val="501948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Easy As 1, 2, 3</a:t>
            </a:r>
            <a:r>
              <a:rPr lang="is-IS" dirty="0" smtClean="0"/>
              <a:t>…</a:t>
            </a:r>
            <a:endParaRPr lang="en-US" dirty="0"/>
          </a:p>
        </p:txBody>
      </p:sp>
      <p:sp>
        <p:nvSpPr>
          <p:cNvPr id="4" name="Rectangle 3"/>
          <p:cNvSpPr/>
          <p:nvPr/>
        </p:nvSpPr>
        <p:spPr>
          <a:xfrm>
            <a:off x="717478" y="2593883"/>
            <a:ext cx="3426942" cy="646331"/>
          </a:xfrm>
          <a:prstGeom prst="rect">
            <a:avLst/>
          </a:prstGeom>
        </p:spPr>
        <p:txBody>
          <a:bodyPr wrap="square">
            <a:spAutoFit/>
          </a:bodyPr>
          <a:lstStyle/>
          <a:p>
            <a:r>
              <a:rPr lang="en-US" smtClean="0"/>
              <a:t>1) “Break-It-Down</a:t>
            </a:r>
            <a:r>
              <a:rPr lang="en-US" dirty="0" smtClean="0"/>
              <a:t>” while looking at reflection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314224" y="3214586"/>
            <a:ext cx="3293241" cy="246993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594" y="3234732"/>
            <a:ext cx="3815254" cy="286144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0538" y="3234730"/>
            <a:ext cx="3815254" cy="2861441"/>
          </a:xfrm>
          <a:prstGeom prst="rect">
            <a:avLst/>
          </a:prstGeom>
        </p:spPr>
      </p:pic>
      <p:sp>
        <p:nvSpPr>
          <p:cNvPr id="8" name="TextBox 7"/>
          <p:cNvSpPr txBox="1"/>
          <p:nvPr/>
        </p:nvSpPr>
        <p:spPr>
          <a:xfrm>
            <a:off x="4505477" y="1879601"/>
            <a:ext cx="3128610" cy="923330"/>
          </a:xfrm>
          <a:prstGeom prst="rect">
            <a:avLst/>
          </a:prstGeom>
          <a:noFill/>
        </p:spPr>
        <p:txBody>
          <a:bodyPr wrap="square" rtlCol="0">
            <a:spAutoFit/>
          </a:bodyPr>
          <a:lstStyle/>
          <a:p>
            <a:r>
              <a:rPr lang="en-US" dirty="0" smtClean="0"/>
              <a:t>2) Identify the oral configuration that most closely resembles that of reflection</a:t>
            </a:r>
            <a:endParaRPr lang="en-US" dirty="0"/>
          </a:p>
        </p:txBody>
      </p:sp>
      <p:sp>
        <p:nvSpPr>
          <p:cNvPr id="9" name="TextBox 8"/>
          <p:cNvSpPr txBox="1"/>
          <p:nvPr/>
        </p:nvSpPr>
        <p:spPr>
          <a:xfrm>
            <a:off x="8072364" y="2712608"/>
            <a:ext cx="3183467" cy="369332"/>
          </a:xfrm>
          <a:prstGeom prst="rect">
            <a:avLst/>
          </a:prstGeom>
          <a:noFill/>
        </p:spPr>
        <p:txBody>
          <a:bodyPr wrap="square" rtlCol="0">
            <a:spAutoFit/>
          </a:bodyPr>
          <a:lstStyle/>
          <a:p>
            <a:r>
              <a:rPr lang="en-US" dirty="0" smtClean="0"/>
              <a:t>3) Insert vowel into word!</a:t>
            </a:r>
            <a:endParaRPr lang="en-US" dirty="0"/>
          </a:p>
        </p:txBody>
      </p:sp>
      <p:pic>
        <p:nvPicPr>
          <p:cNvPr id="3" name="Picture 2"/>
          <p:cNvPicPr>
            <a:picLocks noChangeAspect="1"/>
          </p:cNvPicPr>
          <p:nvPr/>
        </p:nvPicPr>
        <p:blipFill>
          <a:blip r:embed="rId5"/>
          <a:stretch>
            <a:fillRect/>
          </a:stretch>
        </p:blipFill>
        <p:spPr>
          <a:xfrm>
            <a:off x="790509" y="4674402"/>
            <a:ext cx="743520" cy="743520"/>
          </a:xfrm>
          <a:prstGeom prst="rect">
            <a:avLst/>
          </a:prstGeom>
        </p:spPr>
      </p:pic>
      <p:pic>
        <p:nvPicPr>
          <p:cNvPr id="10" name="Picture 9"/>
          <p:cNvPicPr>
            <a:picLocks noChangeAspect="1"/>
          </p:cNvPicPr>
          <p:nvPr/>
        </p:nvPicPr>
        <p:blipFill>
          <a:blip r:embed="rId5"/>
          <a:stretch>
            <a:fillRect/>
          </a:stretch>
        </p:blipFill>
        <p:spPr>
          <a:xfrm>
            <a:off x="3570346" y="4617119"/>
            <a:ext cx="800803" cy="800803"/>
          </a:xfrm>
          <a:prstGeom prst="rect">
            <a:avLst/>
          </a:prstGeom>
        </p:spPr>
      </p:pic>
      <p:pic>
        <p:nvPicPr>
          <p:cNvPr id="11" name="Picture 10"/>
          <p:cNvPicPr>
            <a:picLocks noChangeAspect="1"/>
          </p:cNvPicPr>
          <p:nvPr/>
        </p:nvPicPr>
        <p:blipFill>
          <a:blip r:embed="rId5"/>
          <a:stretch>
            <a:fillRect/>
          </a:stretch>
        </p:blipFill>
        <p:spPr>
          <a:xfrm rot="18441128">
            <a:off x="4701477" y="3691739"/>
            <a:ext cx="719819" cy="719819"/>
          </a:xfrm>
          <a:prstGeom prst="rect">
            <a:avLst/>
          </a:prstGeom>
        </p:spPr>
      </p:pic>
      <p:pic>
        <p:nvPicPr>
          <p:cNvPr id="12" name="Picture 11"/>
          <p:cNvPicPr>
            <a:picLocks noChangeAspect="1"/>
          </p:cNvPicPr>
          <p:nvPr/>
        </p:nvPicPr>
        <p:blipFill>
          <a:blip r:embed="rId5"/>
          <a:stretch>
            <a:fillRect/>
          </a:stretch>
        </p:blipFill>
        <p:spPr>
          <a:xfrm rot="3483686">
            <a:off x="6174709" y="3923992"/>
            <a:ext cx="685937" cy="685937"/>
          </a:xfrm>
          <a:prstGeom prst="rect">
            <a:avLst/>
          </a:prstGeom>
        </p:spPr>
      </p:pic>
      <p:pic>
        <p:nvPicPr>
          <p:cNvPr id="13" name="Picture 12"/>
          <p:cNvPicPr>
            <a:picLocks noChangeAspect="1"/>
          </p:cNvPicPr>
          <p:nvPr/>
        </p:nvPicPr>
        <p:blipFill>
          <a:blip r:embed="rId5"/>
          <a:stretch>
            <a:fillRect/>
          </a:stretch>
        </p:blipFill>
        <p:spPr>
          <a:xfrm>
            <a:off x="7762521" y="4491209"/>
            <a:ext cx="856282" cy="856282"/>
          </a:xfrm>
          <a:prstGeom prst="rect">
            <a:avLst/>
          </a:prstGeom>
        </p:spPr>
      </p:pic>
      <p:pic>
        <p:nvPicPr>
          <p:cNvPr id="14" name="Picture 13"/>
          <p:cNvPicPr>
            <a:picLocks noChangeAspect="1"/>
          </p:cNvPicPr>
          <p:nvPr/>
        </p:nvPicPr>
        <p:blipFill>
          <a:blip r:embed="rId5"/>
          <a:stretch>
            <a:fillRect/>
          </a:stretch>
        </p:blipFill>
        <p:spPr>
          <a:xfrm>
            <a:off x="10360288" y="4515167"/>
            <a:ext cx="764751" cy="764751"/>
          </a:xfrm>
          <a:prstGeom prst="rect">
            <a:avLst/>
          </a:prstGeom>
        </p:spPr>
      </p:pic>
    </p:spTree>
    <p:extLst>
      <p:ext uri="{BB962C8B-B14F-4D97-AF65-F5344CB8AC3E}">
        <p14:creationId xmlns:p14="http://schemas.microsoft.com/office/powerpoint/2010/main" val="9347413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Immediate Outcomes</a:t>
            </a:r>
            <a:endParaRPr lang="en-US" dirty="0"/>
          </a:p>
        </p:txBody>
      </p:sp>
      <p:sp>
        <p:nvSpPr>
          <p:cNvPr id="3" name="Content Placeholder 2"/>
          <p:cNvSpPr>
            <a:spLocks noGrp="1"/>
          </p:cNvSpPr>
          <p:nvPr>
            <p:ph idx="1"/>
          </p:nvPr>
        </p:nvSpPr>
        <p:spPr>
          <a:xfrm>
            <a:off x="1451579" y="2015732"/>
            <a:ext cx="9603275" cy="3078782"/>
          </a:xfrm>
        </p:spPr>
        <p:txBody>
          <a:bodyPr anchor="ctr">
            <a:normAutofit/>
          </a:bodyPr>
          <a:lstStyle/>
          <a:p>
            <a:r>
              <a:rPr lang="en-US" sz="2800" dirty="0"/>
              <a:t>Implemented on April 9</a:t>
            </a:r>
            <a:r>
              <a:rPr lang="en-US" sz="2800" baseline="30000" dirty="0"/>
              <a:t>th</a:t>
            </a:r>
            <a:endParaRPr lang="en-US" sz="2800" dirty="0"/>
          </a:p>
          <a:p>
            <a:r>
              <a:rPr lang="en-US" sz="2800" dirty="0" smtClean="0"/>
              <a:t>Still a work in progress!!!</a:t>
            </a:r>
          </a:p>
          <a:p>
            <a:r>
              <a:rPr lang="en-US" sz="2800" dirty="0" smtClean="0"/>
              <a:t>Preliminary efforts received mixed results</a:t>
            </a:r>
          </a:p>
          <a:p>
            <a:r>
              <a:rPr lang="en-US" sz="2800" dirty="0" smtClean="0"/>
              <a:t>More observation is necessary in order to accurately assess effectiveness</a:t>
            </a:r>
          </a:p>
        </p:txBody>
      </p:sp>
    </p:spTree>
    <p:extLst>
      <p:ext uri="{BB962C8B-B14F-4D97-AF65-F5344CB8AC3E}">
        <p14:creationId xmlns:p14="http://schemas.microsoft.com/office/powerpoint/2010/main" val="15608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Challenges</a:t>
            </a:r>
            <a:endParaRPr lang="en-US" dirty="0"/>
          </a:p>
        </p:txBody>
      </p:sp>
      <p:sp>
        <p:nvSpPr>
          <p:cNvPr id="3" name="Content Placeholder 2"/>
          <p:cNvSpPr>
            <a:spLocks noGrp="1"/>
          </p:cNvSpPr>
          <p:nvPr>
            <p:ph idx="1"/>
          </p:nvPr>
        </p:nvSpPr>
        <p:spPr/>
        <p:txBody>
          <a:bodyPr>
            <a:noAutofit/>
          </a:bodyPr>
          <a:lstStyle/>
          <a:p>
            <a:r>
              <a:rPr lang="en-US" sz="2600" dirty="0" smtClean="0"/>
              <a:t>Fingerprints</a:t>
            </a:r>
          </a:p>
          <a:p>
            <a:r>
              <a:rPr lang="en-US" sz="2600" dirty="0" smtClean="0"/>
              <a:t>Fragile</a:t>
            </a:r>
          </a:p>
          <a:p>
            <a:pPr lvl="1"/>
            <a:r>
              <a:rPr lang="en-US" sz="2600" dirty="0" smtClean="0"/>
              <a:t>The </a:t>
            </a:r>
            <a:r>
              <a:rPr lang="en-US" sz="2600" dirty="0"/>
              <a:t>first group </a:t>
            </a:r>
            <a:r>
              <a:rPr lang="en-US" sz="2600" dirty="0" smtClean="0"/>
              <a:t>dropped a mirror</a:t>
            </a:r>
          </a:p>
          <a:p>
            <a:r>
              <a:rPr lang="en-US" sz="2600" dirty="0" smtClean="0"/>
              <a:t>Project introduction</a:t>
            </a:r>
          </a:p>
          <a:p>
            <a:pPr lvl="1"/>
            <a:r>
              <a:rPr lang="en-US" sz="2400" dirty="0" smtClean="0"/>
              <a:t>Manner </a:t>
            </a:r>
          </a:p>
          <a:p>
            <a:pPr lvl="1"/>
            <a:r>
              <a:rPr lang="en-US" sz="2400" dirty="0" smtClean="0"/>
              <a:t>Audience</a:t>
            </a:r>
          </a:p>
          <a:p>
            <a:r>
              <a:rPr lang="en-US" sz="2600" dirty="0" smtClean="0"/>
              <a:t>Students’ wide range of academic ability</a:t>
            </a:r>
          </a:p>
        </p:txBody>
      </p:sp>
    </p:spTree>
    <p:extLst>
      <p:ext uri="{BB962C8B-B14F-4D97-AF65-F5344CB8AC3E}">
        <p14:creationId xmlns:p14="http://schemas.microsoft.com/office/powerpoint/2010/main" val="3387520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Continued</a:t>
            </a:r>
            <a:r>
              <a:rPr lang="en-US" dirty="0" smtClean="0"/>
              <a:t> Collaboration and Adjustments</a:t>
            </a:r>
            <a:endParaRPr lang="en-US" dirty="0"/>
          </a:p>
        </p:txBody>
      </p:sp>
      <p:sp>
        <p:nvSpPr>
          <p:cNvPr id="3" name="Content Placeholder 2"/>
          <p:cNvSpPr>
            <a:spLocks noGrp="1"/>
          </p:cNvSpPr>
          <p:nvPr>
            <p:ph idx="1"/>
          </p:nvPr>
        </p:nvSpPr>
        <p:spPr>
          <a:xfrm>
            <a:off x="1451579" y="1950416"/>
            <a:ext cx="9603275" cy="3450613"/>
          </a:xfrm>
        </p:spPr>
        <p:txBody>
          <a:bodyPr>
            <a:noAutofit/>
          </a:bodyPr>
          <a:lstStyle/>
          <a:p>
            <a:r>
              <a:rPr lang="en-US" sz="2400" dirty="0" smtClean="0"/>
              <a:t>Reconvened with teacher</a:t>
            </a:r>
          </a:p>
          <a:p>
            <a:r>
              <a:rPr lang="en-US" sz="2400" dirty="0" smtClean="0"/>
              <a:t>Presented to entire class</a:t>
            </a:r>
          </a:p>
          <a:p>
            <a:pPr lvl="1"/>
            <a:r>
              <a:rPr lang="en-US" sz="2200" dirty="0" smtClean="0"/>
              <a:t>Developed structured method for how to introduce and use ”I” See “U”</a:t>
            </a:r>
          </a:p>
          <a:p>
            <a:pPr lvl="2"/>
            <a:r>
              <a:rPr lang="en-US" sz="2000" dirty="0" smtClean="0"/>
              <a:t>Rules</a:t>
            </a:r>
          </a:p>
          <a:p>
            <a:pPr marL="1714500" lvl="3" indent="-342900">
              <a:buFont typeface="+mj-lt"/>
              <a:buAutoNum type="arabicPeriod"/>
            </a:pPr>
            <a:r>
              <a:rPr lang="en-US" sz="1800" dirty="0" smtClean="0"/>
              <a:t>Magnets like to stay at ”home” on the whiteboard, so slide the mirrors</a:t>
            </a:r>
          </a:p>
          <a:p>
            <a:pPr marL="1714500" lvl="3" indent="-342900">
              <a:buFont typeface="+mj-lt"/>
              <a:buAutoNum type="arabicPeriod"/>
            </a:pPr>
            <a:r>
              <a:rPr lang="en-US" sz="1800" dirty="0" smtClean="0"/>
              <a:t>Whiteboard markers are meant for whiteboards</a:t>
            </a:r>
          </a:p>
          <a:p>
            <a:pPr marL="1714500" lvl="3" indent="-342900">
              <a:buFont typeface="+mj-lt"/>
              <a:buAutoNum type="arabicPeriod"/>
            </a:pPr>
            <a:r>
              <a:rPr lang="en-US" sz="1800" dirty="0" smtClean="0"/>
              <a:t>Mirrors like faces, not fingers/fingerprints</a:t>
            </a:r>
          </a:p>
          <a:p>
            <a:pPr lvl="2"/>
            <a:r>
              <a:rPr lang="en-US" sz="2000" dirty="0" smtClean="0"/>
              <a:t>Instructional Rhyme</a:t>
            </a:r>
            <a:endParaRPr lang="en-US" sz="2000" dirty="0"/>
          </a:p>
          <a:p>
            <a:r>
              <a:rPr lang="en-US" sz="2400" dirty="0" smtClean="0"/>
              <a:t>Teacher agreed to practice rhyme with students each day</a:t>
            </a:r>
            <a:endParaRPr lang="en-US" sz="2400" dirty="0"/>
          </a:p>
        </p:txBody>
      </p:sp>
    </p:spTree>
    <p:extLst>
      <p:ext uri="{BB962C8B-B14F-4D97-AF65-F5344CB8AC3E}">
        <p14:creationId xmlns:p14="http://schemas.microsoft.com/office/powerpoint/2010/main" val="757170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See “u” Instructional Rhyme</a:t>
            </a:r>
            <a:endParaRPr lang="en-US" dirty="0"/>
          </a:p>
        </p:txBody>
      </p:sp>
      <p:sp>
        <p:nvSpPr>
          <p:cNvPr id="3" name="Content Placeholder 2"/>
          <p:cNvSpPr>
            <a:spLocks noGrp="1"/>
          </p:cNvSpPr>
          <p:nvPr>
            <p:ph idx="1"/>
          </p:nvPr>
        </p:nvSpPr>
        <p:spPr/>
        <p:txBody>
          <a:bodyPr>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Here is how you play,</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The ”I” See “U” game!</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First we ”Break-It-Down,”</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And write out the first sound.</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With our hands below our ears,</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We look up at the mirrors.</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We see our shape of face,</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And look up at the chart place.</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Whichever picture looks the same,</a:t>
            </a:r>
          </a:p>
          <a:p>
            <a:pPr marL="0" marR="0" lvl="0" indent="0" defTabSz="914400" eaLnBrk="1" fontAlgn="auto" latinLnBrk="0" hangingPunct="1">
              <a:lnSpc>
                <a:spcPct val="100000"/>
              </a:lnSpc>
              <a:spcBef>
                <a:spcPts val="0"/>
              </a:spcBef>
              <a:spcAft>
                <a:spcPts val="0"/>
              </a:spcAft>
              <a:buClrTx/>
              <a:buSzTx/>
              <a:buFontTx/>
              <a:buNone/>
              <a:tabLst/>
              <a:defRPr/>
            </a:pPr>
            <a:r>
              <a:rPr lang="en-US" i="1" dirty="0" smtClean="0"/>
              <a:t>We write it down</a:t>
            </a:r>
            <a:r>
              <a:rPr lang="is-IS" i="1" dirty="0" smtClean="0"/>
              <a:t>…and that’s the game!</a:t>
            </a:r>
          </a:p>
          <a:p>
            <a:pPr marL="0" marR="0" lvl="0" indent="0" defTabSz="914400" eaLnBrk="1" fontAlgn="auto" latinLnBrk="0" hangingPunct="1">
              <a:lnSpc>
                <a:spcPct val="100000"/>
              </a:lnSpc>
              <a:spcBef>
                <a:spcPts val="0"/>
              </a:spcBef>
              <a:spcAft>
                <a:spcPts val="0"/>
              </a:spcAft>
              <a:buClrTx/>
              <a:buSzTx/>
              <a:buFontTx/>
              <a:buNone/>
              <a:tabLst/>
              <a:defRPr/>
            </a:pPr>
            <a:r>
              <a:rPr lang="is-IS" i="1" dirty="0" smtClean="0"/>
              <a:t>...</a:t>
            </a:r>
          </a:p>
          <a:p>
            <a:pPr marL="0" marR="0" lvl="0" indent="0" defTabSz="914400" eaLnBrk="1" fontAlgn="auto" latinLnBrk="0" hangingPunct="1">
              <a:lnSpc>
                <a:spcPct val="100000"/>
              </a:lnSpc>
              <a:spcBef>
                <a:spcPts val="0"/>
              </a:spcBef>
              <a:spcAft>
                <a:spcPts val="0"/>
              </a:spcAft>
              <a:buClrTx/>
              <a:buSzTx/>
              <a:buFontTx/>
              <a:buNone/>
              <a:tabLst/>
              <a:defRPr/>
            </a:pPr>
            <a:r>
              <a:rPr lang="is-IS" i="1" dirty="0" smtClean="0"/>
              <a:t>But don’t forget the last sound,</a:t>
            </a:r>
          </a:p>
          <a:p>
            <a:pPr marL="0" marR="0" lvl="0" indent="0" defTabSz="914400" eaLnBrk="1" fontAlgn="auto" latinLnBrk="0" hangingPunct="1">
              <a:lnSpc>
                <a:spcPct val="100000"/>
              </a:lnSpc>
              <a:spcBef>
                <a:spcPts val="0"/>
              </a:spcBef>
              <a:spcAft>
                <a:spcPts val="0"/>
              </a:spcAft>
              <a:buClrTx/>
              <a:buSzTx/>
              <a:buFontTx/>
              <a:buNone/>
              <a:tabLst/>
              <a:defRPr/>
            </a:pPr>
            <a:r>
              <a:rPr lang="is-IS" i="1" dirty="0" smtClean="0"/>
              <a:t>Write that letter and our word is found!</a:t>
            </a:r>
            <a:endParaRPr lang="en-US" i="1"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144991" y="2500146"/>
            <a:ext cx="3875313" cy="2906485"/>
          </a:xfrm>
          <a:prstGeom prst="rect">
            <a:avLst/>
          </a:prstGeom>
        </p:spPr>
      </p:pic>
    </p:spTree>
    <p:extLst>
      <p:ext uri="{BB962C8B-B14F-4D97-AF65-F5344CB8AC3E}">
        <p14:creationId xmlns:p14="http://schemas.microsoft.com/office/powerpoint/2010/main" val="1354907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 after adjustments</a:t>
            </a:r>
            <a:endParaRPr lang="en-US" dirty="0"/>
          </a:p>
        </p:txBody>
      </p:sp>
      <p:sp>
        <p:nvSpPr>
          <p:cNvPr id="3" name="Content Placeholder 2"/>
          <p:cNvSpPr>
            <a:spLocks noGrp="1"/>
          </p:cNvSpPr>
          <p:nvPr>
            <p:ph idx="1"/>
          </p:nvPr>
        </p:nvSpPr>
        <p:spPr/>
        <p:txBody>
          <a:bodyPr>
            <a:normAutofit fontScale="85000" lnSpcReduction="20000"/>
          </a:bodyPr>
          <a:lstStyle/>
          <a:p>
            <a:r>
              <a:rPr lang="en-US" sz="2800" dirty="0" smtClean="0"/>
              <a:t>Greater student enthusiasm toward participation</a:t>
            </a:r>
          </a:p>
          <a:p>
            <a:r>
              <a:rPr lang="en-US" sz="2800" dirty="0" smtClean="0"/>
              <a:t>Increased usage of mirrors</a:t>
            </a:r>
          </a:p>
          <a:p>
            <a:r>
              <a:rPr lang="en-US" sz="2800" dirty="0" smtClean="0"/>
              <a:t>Increase in correct vowel placement</a:t>
            </a:r>
          </a:p>
          <a:p>
            <a:endParaRPr lang="en-US" sz="2800" dirty="0" smtClean="0"/>
          </a:p>
          <a:p>
            <a:r>
              <a:rPr lang="en-US" sz="2800" dirty="0" smtClean="0"/>
              <a:t>Possible measuring tool to track improvement</a:t>
            </a:r>
          </a:p>
          <a:p>
            <a:pPr lvl="1"/>
            <a:r>
              <a:rPr lang="en-US" sz="2800" dirty="0" smtClean="0"/>
              <a:t>Students’ correct spellings/rotation</a:t>
            </a:r>
          </a:p>
          <a:p>
            <a:pPr lvl="2"/>
            <a:r>
              <a:rPr lang="en-US" sz="2800" dirty="0" smtClean="0"/>
              <a:t>Take baseline measures</a:t>
            </a:r>
            <a:endParaRPr lang="en-US" sz="2800" dirty="0"/>
          </a:p>
        </p:txBody>
      </p:sp>
    </p:spTree>
    <p:extLst>
      <p:ext uri="{BB962C8B-B14F-4D97-AF65-F5344CB8AC3E}">
        <p14:creationId xmlns:p14="http://schemas.microsoft.com/office/powerpoint/2010/main" val="1239776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Lessons Learned</a:t>
            </a:r>
            <a:endParaRPr lang="en-US"/>
          </a:p>
        </p:txBody>
      </p:sp>
      <p:sp>
        <p:nvSpPr>
          <p:cNvPr id="3" name="Content Placeholder 2"/>
          <p:cNvSpPr>
            <a:spLocks noGrp="1"/>
          </p:cNvSpPr>
          <p:nvPr>
            <p:ph idx="1"/>
          </p:nvPr>
        </p:nvSpPr>
        <p:spPr/>
        <p:txBody>
          <a:bodyPr>
            <a:noAutofit/>
          </a:bodyPr>
          <a:lstStyle/>
          <a:p>
            <a:r>
              <a:rPr lang="en-US" sz="2400" dirty="0" smtClean="0"/>
              <a:t>The necessity for collaborative efforts</a:t>
            </a:r>
          </a:p>
          <a:p>
            <a:pPr lvl="1"/>
            <a:r>
              <a:rPr lang="en-US" sz="2400" dirty="0" smtClean="0"/>
              <a:t>Researcher utilizing community leader to determine ultimate goal and effectively teach students with an age-appropriate strategy/lesson plan </a:t>
            </a:r>
          </a:p>
          <a:p>
            <a:pPr lvl="1"/>
            <a:r>
              <a:rPr lang="en-US" sz="2400" dirty="0" smtClean="0"/>
              <a:t>Community leader utilizing researcher </a:t>
            </a:r>
            <a:r>
              <a:rPr lang="en-US" sz="2400" dirty="0" smtClean="0">
                <a:sym typeface="Wingdings"/>
              </a:rPr>
              <a:t>to brainstorm new ideas from a different perspective and develop physical project</a:t>
            </a:r>
          </a:p>
          <a:p>
            <a:r>
              <a:rPr lang="en-US" sz="2600" dirty="0" smtClean="0">
                <a:sym typeface="Wingdings"/>
              </a:rPr>
              <a:t>Always room </a:t>
            </a:r>
            <a:r>
              <a:rPr lang="en-US" sz="2600" smtClean="0">
                <a:sym typeface="Wingdings"/>
              </a:rPr>
              <a:t>for improvement</a:t>
            </a:r>
            <a:endParaRPr lang="en-US" sz="2600" dirty="0" smtClean="0">
              <a:sym typeface="Wingdings"/>
            </a:endParaRPr>
          </a:p>
        </p:txBody>
      </p:sp>
    </p:spTree>
    <p:extLst>
      <p:ext uri="{BB962C8B-B14F-4D97-AF65-F5344CB8AC3E}">
        <p14:creationId xmlns:p14="http://schemas.microsoft.com/office/powerpoint/2010/main" val="705286852"/>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3015</TotalTime>
  <Words>795</Words>
  <Application>Microsoft Office PowerPoint</Application>
  <PresentationFormat>Custom</PresentationFormat>
  <Paragraphs>112</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Gallery</vt:lpstr>
      <vt:lpstr>“I” See “U”</vt:lpstr>
      <vt:lpstr>Community-Based Participatory Research (CBPR)</vt:lpstr>
      <vt:lpstr>Collaborative Effort</vt:lpstr>
      <vt:lpstr>Problematic Trends </vt:lpstr>
      <vt:lpstr>Goals</vt:lpstr>
      <vt:lpstr>“I” See “U”</vt:lpstr>
      <vt:lpstr>Easy As 1, 2, 3…</vt:lpstr>
      <vt:lpstr>Immediate Outcomes</vt:lpstr>
      <vt:lpstr>Initial Challenges</vt:lpstr>
      <vt:lpstr>Continued Collaboration and Adjustments</vt:lpstr>
      <vt:lpstr>“I” See “u” Instructional Rhyme</vt:lpstr>
      <vt:lpstr>Outcomes after adjustments</vt:lpstr>
      <vt:lpstr>Lessons Learned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See “U”</dc:title>
  <dc:creator>Gitman, Corey S</dc:creator>
  <cp:lastModifiedBy>Coriano, Veronica L</cp:lastModifiedBy>
  <cp:revision>31</cp:revision>
  <dcterms:created xsi:type="dcterms:W3CDTF">2018-04-18T15:17:26Z</dcterms:created>
  <dcterms:modified xsi:type="dcterms:W3CDTF">2018-04-27T17:12:33Z</dcterms:modified>
</cp:coreProperties>
</file>